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68" r:id="rId4"/>
    <p:sldId id="296" r:id="rId5"/>
    <p:sldId id="269" r:id="rId6"/>
    <p:sldId id="272" r:id="rId7"/>
    <p:sldId id="273" r:id="rId8"/>
    <p:sldId id="274" r:id="rId9"/>
    <p:sldId id="271" r:id="rId10"/>
    <p:sldId id="270" r:id="rId11"/>
    <p:sldId id="299" r:id="rId12"/>
    <p:sldId id="300" r:id="rId13"/>
    <p:sldId id="301" r:id="rId14"/>
    <p:sldId id="307" r:id="rId15"/>
    <p:sldId id="277" r:id="rId16"/>
    <p:sldId id="278" r:id="rId17"/>
    <p:sldId id="285" r:id="rId18"/>
    <p:sldId id="283" r:id="rId19"/>
    <p:sldId id="284" r:id="rId20"/>
    <p:sldId id="282" r:id="rId21"/>
    <p:sldId id="279" r:id="rId22"/>
    <p:sldId id="281" r:id="rId23"/>
    <p:sldId id="280" r:id="rId24"/>
    <p:sldId id="276" r:id="rId25"/>
    <p:sldId id="275" r:id="rId26"/>
    <p:sldId id="288" r:id="rId27"/>
    <p:sldId id="309" r:id="rId28"/>
    <p:sldId id="311" r:id="rId29"/>
    <p:sldId id="290" r:id="rId30"/>
    <p:sldId id="308" r:id="rId31"/>
    <p:sldId id="295" r:id="rId32"/>
    <p:sldId id="303" r:id="rId33"/>
    <p:sldId id="294" r:id="rId34"/>
    <p:sldId id="304" r:id="rId35"/>
    <p:sldId id="306" r:id="rId36"/>
    <p:sldId id="305" r:id="rId37"/>
    <p:sldId id="289" r:id="rId38"/>
    <p:sldId id="291" r:id="rId39"/>
    <p:sldId id="287" r:id="rId40"/>
    <p:sldId id="297" r:id="rId41"/>
    <p:sldId id="298" r:id="rId42"/>
    <p:sldId id="286" r:id="rId43"/>
    <p:sldId id="292" r:id="rId44"/>
    <p:sldId id="293" r:id="rId45"/>
    <p:sldId id="262" r:id="rId46"/>
    <p:sldId id="263" r:id="rId47"/>
    <p:sldId id="264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103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42937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701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487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889000" indent="-444500" algn="ctr">
              <a:spcBef>
                <a:spcPts val="0"/>
              </a:spcBef>
              <a:defRPr sz="3200" i="1"/>
            </a:lvl2pPr>
            <a:lvl3pPr marL="1333500" indent="-444500" algn="ctr">
              <a:spcBef>
                <a:spcPts val="0"/>
              </a:spcBef>
              <a:defRPr sz="3200" i="1"/>
            </a:lvl3pPr>
            <a:lvl4pPr marL="1778000" indent="-444500" algn="ctr">
              <a:spcBef>
                <a:spcPts val="0"/>
              </a:spcBef>
              <a:defRPr sz="3200" i="1"/>
            </a:lvl4pPr>
            <a:lvl5pPr marL="2222500" indent="-444500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4833937" y="6000625"/>
            <a:ext cx="14716127" cy="8574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1208483" y="-71439"/>
            <a:ext cx="20788314" cy="13858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sz="half" idx="21"/>
          </p:nvPr>
        </p:nvSpPr>
        <p:spPr>
          <a:xfrm>
            <a:off x="5334000" y="526850"/>
            <a:ext cx="13716000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7" cy="200025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7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0"/>
            <a:ext cx="14716127" cy="464343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sz="half" idx="21"/>
          </p:nvPr>
        </p:nvSpPr>
        <p:spPr>
          <a:xfrm>
            <a:off x="12013406" y="892967"/>
            <a:ext cx="11555016" cy="115550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7"/>
            <a:ext cx="7500939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6"/>
            <a:ext cx="7500939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sz="half" idx="21"/>
          </p:nvPr>
        </p:nvSpPr>
        <p:spPr>
          <a:xfrm>
            <a:off x="8405811" y="3643312"/>
            <a:ext cx="13260589" cy="88403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9" cy="8840393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8" cy="47307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6"/>
            <a:ext cx="15609094" cy="101441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12267902" y="7161609"/>
            <a:ext cx="7956353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quarter" idx="22"/>
          </p:nvPr>
        </p:nvSpPr>
        <p:spPr>
          <a:xfrm>
            <a:off x="12495609" y="1053703"/>
            <a:ext cx="7500939" cy="75009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934642" y="1250155"/>
            <a:ext cx="16823533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6"/>
            <a:ext cx="15609094" cy="303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8" cy="477670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11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055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500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944686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3891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833686" marR="0" indent="-611186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278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7226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167187" marR="0" indent="-611187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Screen Shot 2021-01-26 at 23.36.18.png"/>
          <p:cNvGrpSpPr/>
          <p:nvPr/>
        </p:nvGrpSpPr>
        <p:grpSpPr>
          <a:xfrm>
            <a:off x="656570" y="586195"/>
            <a:ext cx="23070860" cy="12543612"/>
            <a:chOff x="-2" y="0"/>
            <a:chExt cx="23070858" cy="12543611"/>
          </a:xfrm>
        </p:grpSpPr>
        <p:pic>
          <p:nvPicPr>
            <p:cNvPr id="129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2"/>
            <a:srcRect t="4271" b="13018"/>
            <a:stretch>
              <a:fillRect/>
            </a:stretch>
          </p:blipFill>
          <p:spPr>
            <a:xfrm>
              <a:off x="60218" y="44547"/>
              <a:ext cx="22950659" cy="1245446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0" endPos="40000" dir="5400000" sy="-100000" algn="bl" rotWithShape="0"/>
            </a:effectLst>
          </p:spPr>
        </p:pic>
        <p:pic>
          <p:nvPicPr>
            <p:cNvPr id="130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0"/>
              <a:ext cx="23070860" cy="12543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" name="FA LOGO.pdf" descr="FA LOGO.pdf"/>
          <p:cNvPicPr>
            <a:picLocks noChangeAspect="1"/>
          </p:cNvPicPr>
          <p:nvPr/>
        </p:nvPicPr>
        <p:blipFill>
          <a:blip r:embed="rId4"/>
          <a:srcRect l="11149" t="3986" r="12579" b="1865"/>
          <a:stretch>
            <a:fillRect/>
          </a:stretch>
        </p:blipFill>
        <p:spPr>
          <a:xfrm>
            <a:off x="10160577" y="4713060"/>
            <a:ext cx="3475267" cy="4289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8" y="0"/>
                </a:moveTo>
                <a:lnTo>
                  <a:pt x="11" y="3801"/>
                </a:lnTo>
                <a:cubicBezTo>
                  <a:pt x="-52" y="8952"/>
                  <a:pt x="145" y="11506"/>
                  <a:pt x="715" y="12899"/>
                </a:cubicBezTo>
                <a:cubicBezTo>
                  <a:pt x="957" y="13490"/>
                  <a:pt x="1328" y="14248"/>
                  <a:pt x="1539" y="14586"/>
                </a:cubicBezTo>
                <a:cubicBezTo>
                  <a:pt x="3019" y="16949"/>
                  <a:pt x="6517" y="19837"/>
                  <a:pt x="9539" y="21190"/>
                </a:cubicBezTo>
                <a:cubicBezTo>
                  <a:pt x="10043" y="21416"/>
                  <a:pt x="10575" y="21600"/>
                  <a:pt x="10718" y="21600"/>
                </a:cubicBezTo>
                <a:cubicBezTo>
                  <a:pt x="11204" y="21599"/>
                  <a:pt x="12437" y="21063"/>
                  <a:pt x="13703" y="20301"/>
                </a:cubicBezTo>
                <a:cubicBezTo>
                  <a:pt x="17791" y="17841"/>
                  <a:pt x="20236" y="15111"/>
                  <a:pt x="21149" y="11996"/>
                </a:cubicBezTo>
                <a:cubicBezTo>
                  <a:pt x="21505" y="10780"/>
                  <a:pt x="21532" y="10354"/>
                  <a:pt x="21541" y="5348"/>
                </a:cubicBezTo>
                <a:lnTo>
                  <a:pt x="21548" y="0"/>
                </a:lnTo>
                <a:lnTo>
                  <a:pt x="10804" y="0"/>
                </a:lnTo>
                <a:lnTo>
                  <a:pt x="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2DEBB9-94C5-4F28-A872-1FA7B764EB78}"/>
              </a:ext>
            </a:extLst>
          </p:cNvPr>
          <p:cNvSpPr txBox="1">
            <a:spLocks/>
          </p:cNvSpPr>
          <p:nvPr/>
        </p:nvSpPr>
        <p:spPr>
          <a:xfrm>
            <a:off x="7991995" y="1836830"/>
            <a:ext cx="8400010" cy="2172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b"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Medikal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Egzersiz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Uzmanı</a:t>
            </a:r>
            <a:r>
              <a:rPr lang="en-US" sz="4400" b="1" i="1" dirty="0">
                <a:solidFill>
                  <a:schemeClr val="bg1"/>
                </a:solidFill>
                <a:latin typeface="+mj-lt"/>
                <a:cs typeface="Lucida Grande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+mj-lt"/>
                <a:cs typeface="Lucida Grande"/>
              </a:rPr>
              <a:t>Eğitimi</a:t>
            </a:r>
            <a:endParaRPr lang="en-US" sz="4400" b="1" i="1" dirty="0">
              <a:solidFill>
                <a:schemeClr val="bg1"/>
              </a:solidFill>
              <a:latin typeface="+mj-lt"/>
              <a:cs typeface="Lucida Grande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83F5203-6603-4E58-B217-F55A3967AB26}"/>
              </a:ext>
            </a:extLst>
          </p:cNvPr>
          <p:cNvSpPr txBox="1"/>
          <p:nvPr/>
        </p:nvSpPr>
        <p:spPr>
          <a:xfrm>
            <a:off x="6093279" y="9706650"/>
            <a:ext cx="1219744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Dirsek ve El Bileğinin Klinik Anatomisi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3A476-8D97-47F7-9C0D-8E183CE98892}"/>
              </a:ext>
            </a:extLst>
          </p:cNvPr>
          <p:cNvSpPr txBox="1">
            <a:spLocks/>
          </p:cNvSpPr>
          <p:nvPr/>
        </p:nvSpPr>
        <p:spPr>
          <a:xfrm>
            <a:off x="3917950" y="2143126"/>
            <a:ext cx="4940299" cy="74295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 err="1"/>
              <a:t>Karpal</a:t>
            </a:r>
            <a:r>
              <a:rPr lang="en-US" b="1" dirty="0"/>
              <a:t> </a:t>
            </a:r>
            <a:r>
              <a:rPr lang="en-US" b="1" dirty="0" err="1"/>
              <a:t>kemikler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A7C8A-905A-4659-A57F-09F9B7640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7" y="4191319"/>
            <a:ext cx="10448093" cy="533336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6C48328-5168-4517-B7D9-528A3D83B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035" y="2886076"/>
            <a:ext cx="13227555" cy="88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746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3A476-8D97-47F7-9C0D-8E183CE98892}"/>
              </a:ext>
            </a:extLst>
          </p:cNvPr>
          <p:cNvSpPr txBox="1">
            <a:spLocks/>
          </p:cNvSpPr>
          <p:nvPr/>
        </p:nvSpPr>
        <p:spPr>
          <a:xfrm>
            <a:off x="3917950" y="2143126"/>
            <a:ext cx="4940299" cy="74295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 err="1"/>
              <a:t>Karpal</a:t>
            </a:r>
            <a:r>
              <a:rPr lang="en-US" b="1" dirty="0"/>
              <a:t> </a:t>
            </a:r>
            <a:r>
              <a:rPr lang="en-US" b="1" dirty="0" err="1"/>
              <a:t>kemikler</a:t>
            </a:r>
            <a:endParaRPr lang="en-US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18DE8B0-1A63-4096-B19A-1934543E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526" y="3310125"/>
            <a:ext cx="17534964" cy="91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87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3A476-8D97-47F7-9C0D-8E183CE98892}"/>
              </a:ext>
            </a:extLst>
          </p:cNvPr>
          <p:cNvSpPr txBox="1">
            <a:spLocks/>
          </p:cNvSpPr>
          <p:nvPr/>
        </p:nvSpPr>
        <p:spPr>
          <a:xfrm>
            <a:off x="3917950" y="2143126"/>
            <a:ext cx="4940299" cy="74295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 err="1"/>
              <a:t>Karpal</a:t>
            </a:r>
            <a:r>
              <a:rPr lang="en-US" b="1" dirty="0"/>
              <a:t> </a:t>
            </a:r>
            <a:r>
              <a:rPr lang="en-US" b="1" dirty="0" err="1"/>
              <a:t>kemikler</a:t>
            </a:r>
            <a:endParaRPr lang="en-US" b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C87E10-50CA-4BE3-BA8F-44693B0A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10" y="3611797"/>
            <a:ext cx="11794553" cy="723037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006A7F4-D3E0-4B9A-B8E0-27890037A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887" y="3611797"/>
            <a:ext cx="8436426" cy="90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227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3A476-8D97-47F7-9C0D-8E183CE98892}"/>
              </a:ext>
            </a:extLst>
          </p:cNvPr>
          <p:cNvSpPr txBox="1">
            <a:spLocks/>
          </p:cNvSpPr>
          <p:nvPr/>
        </p:nvSpPr>
        <p:spPr>
          <a:xfrm>
            <a:off x="3917950" y="2143126"/>
            <a:ext cx="4940299" cy="742950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 err="1"/>
              <a:t>Karpal</a:t>
            </a:r>
            <a:r>
              <a:rPr lang="en-US" b="1" dirty="0"/>
              <a:t> </a:t>
            </a:r>
            <a:r>
              <a:rPr lang="en-US" b="1" dirty="0" err="1"/>
              <a:t>kemikler</a:t>
            </a:r>
            <a:endParaRPr lang="en-US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6A6FC3-1A06-4D4E-A2DD-7207A1D7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45" y="2886077"/>
            <a:ext cx="4970546" cy="687841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D551AE5-B06D-4DCE-B2BC-9C53F3A6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13"/>
          <a:stretch/>
        </p:blipFill>
        <p:spPr>
          <a:xfrm>
            <a:off x="7846785" y="3779525"/>
            <a:ext cx="16537215" cy="99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16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779359A-3102-4BF2-B033-B93BF0F24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r="40774"/>
          <a:stretch/>
        </p:blipFill>
        <p:spPr>
          <a:xfrm>
            <a:off x="1825069" y="1600197"/>
            <a:ext cx="5838475" cy="1178922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71F4928-C95D-43B5-8832-23260DAD9C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r="37559"/>
          <a:stretch/>
        </p:blipFill>
        <p:spPr>
          <a:xfrm>
            <a:off x="18131865" y="1600196"/>
            <a:ext cx="5838476" cy="11789230"/>
          </a:xfrm>
          <a:prstGeom prst="rect">
            <a:avLst/>
          </a:prstGeom>
        </p:spPr>
      </p:pic>
      <p:sp>
        <p:nvSpPr>
          <p:cNvPr id="7" name="Metin Yer Tutucusu 2">
            <a:extLst>
              <a:ext uri="{FF2B5EF4-FFF2-40B4-BE49-F238E27FC236}">
                <a16:creationId xmlns:a16="http://schemas.microsoft.com/office/drawing/2014/main" id="{6D616157-064F-403D-BDB1-C90FCAC17F15}"/>
              </a:ext>
            </a:extLst>
          </p:cNvPr>
          <p:cNvSpPr txBox="1">
            <a:spLocks/>
          </p:cNvSpPr>
          <p:nvPr/>
        </p:nvSpPr>
        <p:spPr>
          <a:xfrm>
            <a:off x="7663544" y="2885276"/>
            <a:ext cx="10489596" cy="4910054"/>
          </a:xfrm>
          <a:prstGeom prst="rect">
            <a:avLst/>
          </a:prstGeom>
        </p:spPr>
        <p:txBody>
          <a:bodyPr/>
          <a:lstStyle>
            <a:lvl1pPr marL="611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1055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500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944686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3891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en-US" sz="3200" b="1" dirty="0" err="1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Dirsek</a:t>
            </a:r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US" sz="3200" b="1" dirty="0" err="1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eklemi</a:t>
            </a:r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 (Art. cubiti / Elbow joint);</a:t>
            </a:r>
          </a:p>
          <a:p>
            <a:pPr marL="889000" lvl="2" indent="0" hangingPunct="1">
              <a:buFontTx/>
              <a:buNone/>
            </a:pP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- Humeroulnar 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eklem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 (ginglymus / hinge)</a:t>
            </a:r>
          </a:p>
          <a:p>
            <a:pPr marL="889000" lvl="2" indent="0" hangingPunct="1">
              <a:buFontTx/>
              <a:buNone/>
            </a:pP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- Humeroradial 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eklem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(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sferoid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/ ball and socket)</a:t>
            </a:r>
          </a:p>
          <a:p>
            <a:pPr marL="889000" lvl="2" indent="0" hangingPunct="1">
              <a:buFontTx/>
              <a:buNone/>
            </a:pP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- 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Proksimal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radioulnar 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eklem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(</a:t>
            </a:r>
            <a:r>
              <a:rPr lang="en-US" sz="3200" b="1" dirty="0" err="1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trokoid</a:t>
            </a: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 / pivot)</a:t>
            </a:r>
          </a:p>
          <a:p>
            <a:pPr hangingPunct="1"/>
            <a:endParaRPr lang="tr-TR" dirty="0"/>
          </a:p>
        </p:txBody>
      </p:sp>
      <p:sp>
        <p:nvSpPr>
          <p:cNvPr id="8" name="Metin Yer Tutucusu 2">
            <a:extLst>
              <a:ext uri="{FF2B5EF4-FFF2-40B4-BE49-F238E27FC236}">
                <a16:creationId xmlns:a16="http://schemas.microsoft.com/office/drawing/2014/main" id="{F7C45EDF-DD05-445D-941E-23D50028DD7D}"/>
              </a:ext>
            </a:extLst>
          </p:cNvPr>
          <p:cNvSpPr txBox="1">
            <a:spLocks/>
          </p:cNvSpPr>
          <p:nvPr/>
        </p:nvSpPr>
        <p:spPr>
          <a:xfrm>
            <a:off x="7663544" y="9508071"/>
            <a:ext cx="10159691" cy="2313815"/>
          </a:xfrm>
          <a:prstGeom prst="rect">
            <a:avLst/>
          </a:prstGeom>
        </p:spPr>
        <p:txBody>
          <a:bodyPr/>
          <a:lstStyle>
            <a:lvl1pPr marL="611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1055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500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944686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3891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2833686" marR="0" indent="-611186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278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7226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167187" marR="0" indent="-611187" algn="l" defTabSz="82153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El </a:t>
            </a:r>
            <a:r>
              <a:rPr lang="en-US" sz="3200" b="1" dirty="0" err="1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bileği</a:t>
            </a:r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US" sz="3200" b="1" dirty="0" err="1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eklemi</a:t>
            </a:r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 (Art. </a:t>
            </a:r>
            <a:r>
              <a:rPr lang="en-US" sz="3200" b="1" dirty="0" err="1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radiocarpalis</a:t>
            </a:r>
            <a:r>
              <a:rPr lang="en-US" sz="3200" b="1" dirty="0">
                <a:solidFill>
                  <a:srgbClr val="0079A5"/>
                </a:solidFill>
                <a:ea typeface="ヒラギノ角ゴ ProN W3" charset="0"/>
                <a:cs typeface="ヒラギノ角ゴ ProN W3" charset="0"/>
              </a:rPr>
              <a:t> / wrist joint);</a:t>
            </a:r>
          </a:p>
          <a:p>
            <a:pPr marL="889000" lvl="2" indent="0" hangingPunct="1">
              <a:buFontTx/>
              <a:buNone/>
            </a:pPr>
            <a:r>
              <a:rPr lang="en-US" sz="3200" b="1" dirty="0">
                <a:solidFill>
                  <a:srgbClr val="005A7C"/>
                </a:solidFill>
                <a:ea typeface="ヒラギノ角ゴ ProN W3" charset="0"/>
                <a:cs typeface="ヒラギノ角ゴ ProN W3" charset="0"/>
              </a:rPr>
              <a:t>(Ellipsoid tip)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11194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BA18E78-6ACB-4A10-AD90-0808D2C9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Bağ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dokusu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yapıları</a:t>
            </a:r>
            <a:endParaRPr lang="en-US" b="1" i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>
              <a:buFontTx/>
              <a:buChar char="-"/>
            </a:pP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İnterosseöz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membran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membrana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interossea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)</a:t>
            </a:r>
          </a:p>
          <a:p>
            <a:pPr lvl="1">
              <a:buFontTx/>
              <a:buChar char="-"/>
            </a:pP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Dirseğin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Lateral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Kollateral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Ligamenti</a:t>
            </a:r>
            <a:endParaRPr lang="en-US" b="1" i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>
              <a:buFontTx/>
              <a:buChar char="-"/>
            </a:pP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Dirseğin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Medial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Kollateral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Ligamenti</a:t>
            </a:r>
            <a:endParaRPr lang="en-US" b="1" i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>
              <a:buFontTx/>
              <a:buChar char="-"/>
            </a:pP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El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bileğinin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Kollateral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Ligamentleri</a:t>
            </a:r>
            <a:endParaRPr lang="en-US" b="1" i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444500" lvl="1" indent="0">
              <a:buNone/>
            </a:pP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-  Transverse </a:t>
            </a:r>
            <a:r>
              <a:rPr lang="en-US" b="1" i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Karpal</a:t>
            </a:r>
            <a:r>
              <a:rPr lang="en-US" b="1" i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Ligament</a:t>
            </a:r>
          </a:p>
          <a:p>
            <a:endParaRPr lang="tr-TR" dirty="0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7D67F0A8-A0DE-4462-9C76-CD35C04B79D3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Dirsek</a:t>
            </a:r>
            <a:r>
              <a:rPr lang="en-US" sz="5000" b="1" dirty="0"/>
              <a:t>, El </a:t>
            </a:r>
            <a:r>
              <a:rPr lang="en-US" sz="5000" b="1" dirty="0" err="1"/>
              <a:t>bileği</a:t>
            </a:r>
            <a:r>
              <a:rPr lang="en-US" sz="5000" b="1" dirty="0"/>
              <a:t> </a:t>
            </a:r>
            <a:r>
              <a:rPr lang="en-US" sz="5000" b="1" dirty="0" err="1"/>
              <a:t>ve</a:t>
            </a:r>
            <a:r>
              <a:rPr lang="en-US" sz="5000" b="1" dirty="0"/>
              <a:t> El </a:t>
            </a:r>
            <a:r>
              <a:rPr lang="en-US" sz="5000" b="1" dirty="0" err="1"/>
              <a:t>anatomisi</a:t>
            </a:r>
            <a:r>
              <a:rPr lang="en-US" sz="5000" b="1" dirty="0"/>
              <a:t> (EWH Anatomy)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32479940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F15ABC-4669-44B3-9CA8-8BC4619D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2" y="1485900"/>
            <a:ext cx="5700909" cy="205607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/>
              <a:t>İnterosseöz</a:t>
            </a:r>
            <a:r>
              <a:rPr lang="en-US" sz="4000" b="1" dirty="0"/>
              <a:t> </a:t>
            </a:r>
            <a:r>
              <a:rPr lang="en-US" sz="4000" b="1" dirty="0" err="1"/>
              <a:t>Membran</a:t>
            </a:r>
            <a:endParaRPr lang="tr-TR" sz="4000" dirty="0"/>
          </a:p>
        </p:txBody>
      </p:sp>
      <p:pic>
        <p:nvPicPr>
          <p:cNvPr id="3" name="Picture 3" descr="384fore1.gif">
            <a:extLst>
              <a:ext uri="{FF2B5EF4-FFF2-40B4-BE49-F238E27FC236}">
                <a16:creationId xmlns:a16="http://schemas.microsoft.com/office/drawing/2014/main" id="{BD581340-0507-4F33-9141-D87FDACE6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r="18867"/>
          <a:stretch/>
        </p:blipFill>
        <p:spPr>
          <a:xfrm>
            <a:off x="7282543" y="3541978"/>
            <a:ext cx="9470571" cy="92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50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124F4A6-DCC6-47B4-9D8F-29CE2097D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173" y="7112192"/>
            <a:ext cx="8244826" cy="6304751"/>
          </a:xfrm>
          <a:prstGeom prst="rect">
            <a:avLst/>
          </a:prstGeom>
        </p:spPr>
      </p:pic>
      <p:pic>
        <p:nvPicPr>
          <p:cNvPr id="2" name="Picture 2" descr="child_elbow_dislocate_anatomy03.jpg">
            <a:extLst>
              <a:ext uri="{FF2B5EF4-FFF2-40B4-BE49-F238E27FC236}">
                <a16:creationId xmlns:a16="http://schemas.microsoft.com/office/drawing/2014/main" id="{4D61D26A-9E0D-4C37-9E2E-264F1210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5" y="3190174"/>
            <a:ext cx="9780866" cy="733565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A04EA5A-4D98-4A59-AD7F-7D22C8AA1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4" b="30103"/>
          <a:stretch/>
        </p:blipFill>
        <p:spPr>
          <a:xfrm>
            <a:off x="11070770" y="1803208"/>
            <a:ext cx="12493355" cy="51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774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84elb5.gif">
            <a:extLst>
              <a:ext uri="{FF2B5EF4-FFF2-40B4-BE49-F238E27FC236}">
                <a16:creationId xmlns:a16="http://schemas.microsoft.com/office/drawing/2014/main" id="{B57E07E3-DC98-492F-8FDF-F9F949F60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2" b="4275"/>
          <a:stretch/>
        </p:blipFill>
        <p:spPr>
          <a:xfrm>
            <a:off x="2253146" y="2212461"/>
            <a:ext cx="20378253" cy="1087909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6DCC4D7-966B-49D7-B96D-F1857FED60DA}"/>
              </a:ext>
            </a:extLst>
          </p:cNvPr>
          <p:cNvSpPr txBox="1"/>
          <p:nvPr/>
        </p:nvSpPr>
        <p:spPr>
          <a:xfrm>
            <a:off x="6764024" y="1858518"/>
            <a:ext cx="1218723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 err="1"/>
              <a:t>Dirseğin</a:t>
            </a:r>
            <a:r>
              <a:rPr lang="en-US" sz="4000" b="1" dirty="0"/>
              <a:t> </a:t>
            </a:r>
            <a:r>
              <a:rPr lang="en-US" sz="4000" b="1" dirty="0" err="1"/>
              <a:t>Kollateral</a:t>
            </a:r>
            <a:r>
              <a:rPr lang="en-US" sz="4000" b="1" dirty="0"/>
              <a:t> </a:t>
            </a:r>
            <a:r>
              <a:rPr lang="en-US" sz="4000" b="1" dirty="0" err="1"/>
              <a:t>Bağları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8578886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79EDA2F-32F9-4265-A3F0-F215E64B0AC2}"/>
              </a:ext>
            </a:extLst>
          </p:cNvPr>
          <p:cNvSpPr txBox="1"/>
          <p:nvPr/>
        </p:nvSpPr>
        <p:spPr>
          <a:xfrm>
            <a:off x="5294452" y="1891175"/>
            <a:ext cx="1218723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 err="1"/>
              <a:t>Dirseğin</a:t>
            </a:r>
            <a:r>
              <a:rPr lang="en-US" sz="4000" b="1" dirty="0"/>
              <a:t> </a:t>
            </a:r>
            <a:r>
              <a:rPr lang="en-US" sz="4000" b="1" dirty="0" err="1"/>
              <a:t>Kollateral</a:t>
            </a:r>
            <a:r>
              <a:rPr lang="en-US" sz="4000" b="1" dirty="0"/>
              <a:t> </a:t>
            </a:r>
            <a:r>
              <a:rPr lang="en-US" sz="4000" b="1" dirty="0" err="1"/>
              <a:t>Bağları</a:t>
            </a:r>
            <a:endParaRPr lang="tr-TR" sz="4000" dirty="0"/>
          </a:p>
        </p:txBody>
      </p:sp>
      <p:pic>
        <p:nvPicPr>
          <p:cNvPr id="4" name="Picture 2" descr="elbow_anatomy04b.jpg">
            <a:extLst>
              <a:ext uri="{FF2B5EF4-FFF2-40B4-BE49-F238E27FC236}">
                <a16:creationId xmlns:a16="http://schemas.microsoft.com/office/drawing/2014/main" id="{0017C26B-D1D5-4C7F-BF48-93B24163C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171" y="5702171"/>
            <a:ext cx="8013829" cy="8013829"/>
          </a:xfrm>
          <a:prstGeom prst="rect">
            <a:avLst/>
          </a:prstGeom>
        </p:spPr>
      </p:pic>
      <p:pic>
        <p:nvPicPr>
          <p:cNvPr id="5" name="Picture 3" descr="elbow_anatomy04a.jpg">
            <a:extLst>
              <a:ext uri="{FF2B5EF4-FFF2-40B4-BE49-F238E27FC236}">
                <a16:creationId xmlns:a16="http://schemas.microsoft.com/office/drawing/2014/main" id="{1EF9F169-F4D4-4A4A-94CA-FB8F3B572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26" y="5955455"/>
            <a:ext cx="7760545" cy="776054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0F7F2A3-C297-46F2-B491-101956644DBC}"/>
              </a:ext>
            </a:extLst>
          </p:cNvPr>
          <p:cNvSpPr txBox="1"/>
          <p:nvPr/>
        </p:nvSpPr>
        <p:spPr>
          <a:xfrm>
            <a:off x="14279627" y="4039955"/>
            <a:ext cx="9723373" cy="1252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Ulnar collateral ligament</a:t>
            </a: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(Ligamentum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</a:rPr>
              <a:t>collatarale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 ulnare cubiti)</a:t>
            </a:r>
            <a:endParaRPr kumimoji="0" lang="tr-TR" sz="3600" b="1" i="1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768B236-13AB-409B-8BFD-5DA2A848BF74}"/>
              </a:ext>
            </a:extLst>
          </p:cNvPr>
          <p:cNvSpPr txBox="1"/>
          <p:nvPr/>
        </p:nvSpPr>
        <p:spPr>
          <a:xfrm>
            <a:off x="883686" y="3986294"/>
            <a:ext cx="9723374" cy="1252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Radial collateral ligament</a:t>
            </a: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(Ligamentum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</a:rPr>
              <a:t>collatarale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 radiale cubiti)</a:t>
            </a:r>
            <a:endParaRPr kumimoji="0" lang="tr-TR" sz="3600" b="1" i="1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06055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271" r="18590" b="91629"/>
          <a:stretch>
            <a:fillRect/>
          </a:stretch>
        </p:blipFill>
        <p:spPr>
          <a:xfrm>
            <a:off x="-35542" y="-12844"/>
            <a:ext cx="24455084" cy="146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6" y="11254568"/>
            <a:ext cx="1509926" cy="171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1" y="606880"/>
            <a:ext cx="2061443" cy="239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14019D4-0B18-4098-A7E8-27CFAD28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28" y="1805247"/>
            <a:ext cx="15180707" cy="146956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chemeClr val="tx1"/>
                </a:solidFill>
              </a:rPr>
              <a:t>Dirsek</a:t>
            </a:r>
            <a:r>
              <a:rPr lang="en-US" sz="5000" b="1" dirty="0">
                <a:solidFill>
                  <a:schemeClr val="tx1"/>
                </a:solidFill>
              </a:rPr>
              <a:t>, El </a:t>
            </a:r>
            <a:r>
              <a:rPr lang="en-US" sz="5000" b="1" dirty="0" err="1">
                <a:solidFill>
                  <a:schemeClr val="tx1"/>
                </a:solidFill>
              </a:rPr>
              <a:t>bileği</a:t>
            </a:r>
            <a:r>
              <a:rPr lang="en-US" sz="5000" b="1" dirty="0">
                <a:solidFill>
                  <a:schemeClr val="tx1"/>
                </a:solidFill>
              </a:rPr>
              <a:t> </a:t>
            </a:r>
            <a:r>
              <a:rPr lang="en-US" sz="5000" b="1" dirty="0" err="1">
                <a:solidFill>
                  <a:schemeClr val="tx1"/>
                </a:solidFill>
              </a:rPr>
              <a:t>ve</a:t>
            </a:r>
            <a:r>
              <a:rPr lang="en-US" sz="5000" b="1" dirty="0">
                <a:solidFill>
                  <a:schemeClr val="tx1"/>
                </a:solidFill>
              </a:rPr>
              <a:t> El </a:t>
            </a:r>
            <a:r>
              <a:rPr lang="en-US" sz="5000" b="1" dirty="0" err="1">
                <a:solidFill>
                  <a:schemeClr val="tx1"/>
                </a:solidFill>
              </a:rPr>
              <a:t>anatomisi</a:t>
            </a:r>
            <a:r>
              <a:rPr lang="en-US" sz="5000" b="1" dirty="0">
                <a:solidFill>
                  <a:schemeClr val="tx1"/>
                </a:solidFill>
              </a:rPr>
              <a:t> (EWH anatomy)</a:t>
            </a:r>
            <a:endParaRPr lang="tr-TR" sz="5000" b="1" dirty="0">
              <a:solidFill>
                <a:schemeClr val="tx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B9B6D7C-FE3A-4CA8-B8DF-B000E00C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370" y="4129641"/>
            <a:ext cx="19101197" cy="884039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Ön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kol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bölgesindeki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ana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yapılardır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Fleksiyon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ekstansiyon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pronasyon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supinasyon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ulnar/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radiyal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deviasyon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hareketleri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yapılır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Ligamentler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kaslar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stabilizasyon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için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çok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değerlidir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Tekrarlayan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travmalar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birçok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patolojinin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altında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yatan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nedenlerdir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91BE7D02-0355-4D42-AC76-08D458F13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24702"/>
          <a:stretch/>
        </p:blipFill>
        <p:spPr>
          <a:xfrm>
            <a:off x="17700171" y="3364963"/>
            <a:ext cx="5702384" cy="8146262"/>
          </a:xfrm>
          <a:prstGeom prst="rect">
            <a:avLst/>
          </a:prstGeom>
        </p:spPr>
      </p:pic>
      <p:pic>
        <p:nvPicPr>
          <p:cNvPr id="14" name="Resim 13" descr="beyaz içeren bir resim&#10;&#10;Açıklama otomatik olarak oluşturuldu">
            <a:extLst>
              <a:ext uri="{FF2B5EF4-FFF2-40B4-BE49-F238E27FC236}">
                <a16:creationId xmlns:a16="http://schemas.microsoft.com/office/drawing/2014/main" id="{C1591040-DF93-4220-8A7D-4BD888921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r="10562"/>
          <a:stretch/>
        </p:blipFill>
        <p:spPr>
          <a:xfrm>
            <a:off x="8223137" y="3407062"/>
            <a:ext cx="7163479" cy="8062064"/>
          </a:xfrm>
          <a:prstGeom prst="rect">
            <a:avLst/>
          </a:prstGeom>
        </p:spPr>
      </p:pic>
      <p:pic>
        <p:nvPicPr>
          <p:cNvPr id="16" name="Resim 15" descr="beyaz içeren bir resim&#10;&#10;Açıklama otomatik olarak oluşturuldu">
            <a:extLst>
              <a:ext uri="{FF2B5EF4-FFF2-40B4-BE49-F238E27FC236}">
                <a16:creationId xmlns:a16="http://schemas.microsoft.com/office/drawing/2014/main" id="{ED136B96-7111-4692-AB3B-FACFBD9FD7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r="33359"/>
          <a:stretch/>
        </p:blipFill>
        <p:spPr>
          <a:xfrm>
            <a:off x="940190" y="3477980"/>
            <a:ext cx="4969392" cy="7920228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73170DB5-5D03-4F6F-9E9F-402944422812}"/>
              </a:ext>
            </a:extLst>
          </p:cNvPr>
          <p:cNvSpPr txBox="1"/>
          <p:nvPr/>
        </p:nvSpPr>
        <p:spPr>
          <a:xfrm>
            <a:off x="5294452" y="1891175"/>
            <a:ext cx="1218723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 err="1"/>
              <a:t>Dirseğin</a:t>
            </a:r>
            <a:r>
              <a:rPr lang="en-US" sz="4000" b="1" dirty="0"/>
              <a:t> </a:t>
            </a:r>
            <a:r>
              <a:rPr lang="en-US" sz="4000" b="1" dirty="0" err="1"/>
              <a:t>Kollateral</a:t>
            </a:r>
            <a:r>
              <a:rPr lang="en-US" sz="4000" b="1" dirty="0"/>
              <a:t> </a:t>
            </a:r>
            <a:r>
              <a:rPr lang="en-US" sz="4000" b="1" dirty="0" err="1"/>
              <a:t>Bağları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8349967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lbow_bursitis_anatomy01.jpg">
            <a:extLst>
              <a:ext uri="{FF2B5EF4-FFF2-40B4-BE49-F238E27FC236}">
                <a16:creationId xmlns:a16="http://schemas.microsoft.com/office/drawing/2014/main" id="{C0A06121-B6CB-4D22-9FDD-FE2EC9045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31" y="4976090"/>
            <a:ext cx="8288193" cy="82881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654A8E-EF4E-4482-BD7C-68CE4F6C4934}"/>
              </a:ext>
            </a:extLst>
          </p:cNvPr>
          <p:cNvSpPr txBox="1">
            <a:spLocks/>
          </p:cNvSpPr>
          <p:nvPr/>
        </p:nvSpPr>
        <p:spPr>
          <a:xfrm>
            <a:off x="9053286" y="2186629"/>
            <a:ext cx="4802909" cy="754684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/>
              <a:t>Olecranon Bursa</a:t>
            </a:r>
          </a:p>
        </p:txBody>
      </p:sp>
    </p:spTree>
    <p:extLst>
      <p:ext uri="{BB962C8B-B14F-4D97-AF65-F5344CB8AC3E}">
        <p14:creationId xmlns:p14="http://schemas.microsoft.com/office/powerpoint/2010/main" val="322114367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wrist_anatomy_collaterals01.jpg">
            <a:extLst>
              <a:ext uri="{FF2B5EF4-FFF2-40B4-BE49-F238E27FC236}">
                <a16:creationId xmlns:a16="http://schemas.microsoft.com/office/drawing/2014/main" id="{D6FC0BC7-2DEB-4FCC-9C3C-C6F6B9DCA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13" y="2401442"/>
            <a:ext cx="14816158" cy="104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635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arpal tunnel.bmp">
            <a:extLst>
              <a:ext uri="{FF2B5EF4-FFF2-40B4-BE49-F238E27FC236}">
                <a16:creationId xmlns:a16="http://schemas.microsoft.com/office/drawing/2014/main" id="{40413161-0967-4F14-8952-6B56E115D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63" y="3387774"/>
            <a:ext cx="11708068" cy="78559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BC55A6-2D60-49F2-9613-45A554B79E79}"/>
              </a:ext>
            </a:extLst>
          </p:cNvPr>
          <p:cNvSpPr txBox="1">
            <a:spLocks/>
          </p:cNvSpPr>
          <p:nvPr/>
        </p:nvSpPr>
        <p:spPr>
          <a:xfrm>
            <a:off x="2663696" y="2094929"/>
            <a:ext cx="6811818" cy="754684"/>
          </a:xfrm>
          <a:prstGeom prst="rect">
            <a:avLst/>
          </a:prstGeom>
        </p:spPr>
        <p:txBody>
          <a:bodyPr>
            <a:normAutofit fontScale="30000" lnSpcReduction="2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b="1" dirty="0"/>
              <a:t>Transvers </a:t>
            </a:r>
            <a:r>
              <a:rPr lang="en-US" b="1" dirty="0" err="1"/>
              <a:t>Karpal</a:t>
            </a:r>
            <a:r>
              <a:rPr lang="en-US" b="1" dirty="0"/>
              <a:t> Ligament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470AE6-D334-41EE-ABAB-46D26C8FDC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12043" r="12738"/>
          <a:stretch/>
        </p:blipFill>
        <p:spPr>
          <a:xfrm rot="10800000">
            <a:off x="12667331" y="2849613"/>
            <a:ext cx="11288486" cy="105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4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E242FC-5197-4B0C-9F80-30FBD9BB6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Ana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kaslar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Önkol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dirsek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)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ekstansorları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Önkol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(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dirsek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)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fleksorları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El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bileği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fleksorları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El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bileği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ekstansorları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endParaRPr lang="tr-TR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4634F779-0477-4848-A2E5-0E8FD1211F59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Dirsek</a:t>
            </a:r>
            <a:r>
              <a:rPr lang="en-US" sz="5000" b="1" dirty="0"/>
              <a:t>, El </a:t>
            </a:r>
            <a:r>
              <a:rPr lang="en-US" sz="5000" b="1" dirty="0" err="1"/>
              <a:t>bileği</a:t>
            </a:r>
            <a:r>
              <a:rPr lang="en-US" sz="5000" b="1" dirty="0"/>
              <a:t> </a:t>
            </a:r>
            <a:r>
              <a:rPr lang="en-US" sz="5000" b="1" dirty="0" err="1"/>
              <a:t>ve</a:t>
            </a:r>
            <a:r>
              <a:rPr lang="en-US" sz="5000" b="1" dirty="0"/>
              <a:t> El </a:t>
            </a:r>
            <a:r>
              <a:rPr lang="en-US" sz="5000" b="1" dirty="0" err="1"/>
              <a:t>Anatomisi</a:t>
            </a:r>
            <a:r>
              <a:rPr lang="en-US" sz="5000" b="1" dirty="0"/>
              <a:t> (EWH Anatomy)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50835314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bow_anatomy06.jpg">
            <a:extLst>
              <a:ext uri="{FF2B5EF4-FFF2-40B4-BE49-F238E27FC236}">
                <a16:creationId xmlns:a16="http://schemas.microsoft.com/office/drawing/2014/main" id="{1532FBC1-F0F1-43C3-8C75-6552915F2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603">
            <a:off x="1592383" y="3353342"/>
            <a:ext cx="9491537" cy="949153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2DFE7F9-3265-43BE-BFD1-F53342221AD3}"/>
              </a:ext>
            </a:extLst>
          </p:cNvPr>
          <p:cNvSpPr txBox="1"/>
          <p:nvPr/>
        </p:nvSpPr>
        <p:spPr>
          <a:xfrm>
            <a:off x="2595848" y="1803888"/>
            <a:ext cx="1218723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1" dirty="0" err="1"/>
              <a:t>Önkol</a:t>
            </a:r>
            <a:r>
              <a:rPr lang="en-US" sz="4000" b="1" dirty="0"/>
              <a:t> (</a:t>
            </a:r>
            <a:r>
              <a:rPr lang="en-US" sz="4000" b="1" dirty="0" err="1"/>
              <a:t>Dirsek</a:t>
            </a:r>
            <a:r>
              <a:rPr lang="en-US" sz="4000" b="1" dirty="0"/>
              <a:t>) </a:t>
            </a:r>
            <a:r>
              <a:rPr lang="en-US" sz="4000" b="1" dirty="0" err="1"/>
              <a:t>Fleksorları</a:t>
            </a:r>
            <a:r>
              <a:rPr lang="en-US" sz="4000" b="1" dirty="0"/>
              <a:t> / </a:t>
            </a:r>
            <a:r>
              <a:rPr lang="en-US" sz="4000" b="1" dirty="0" err="1"/>
              <a:t>Ekstansorları</a:t>
            </a:r>
            <a:endParaRPr lang="tr-TR" sz="4000" dirty="0"/>
          </a:p>
        </p:txBody>
      </p:sp>
      <p:pic>
        <p:nvPicPr>
          <p:cNvPr id="6" name="Resim 5" descr="bitki, karanlık içeren bir resim&#10;&#10;Açıklama otomatik olarak oluşturuldu">
            <a:extLst>
              <a:ext uri="{FF2B5EF4-FFF2-40B4-BE49-F238E27FC236}">
                <a16:creationId xmlns:a16="http://schemas.microsoft.com/office/drawing/2014/main" id="{02EDC5C3-EAF8-493E-B011-A3ED1DFA4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8" r="25595"/>
          <a:stretch/>
        </p:blipFill>
        <p:spPr>
          <a:xfrm>
            <a:off x="15180808" y="1816168"/>
            <a:ext cx="5921544" cy="113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67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bow_anatomy07c copy.jpg">
            <a:extLst>
              <a:ext uri="{FF2B5EF4-FFF2-40B4-BE49-F238E27FC236}">
                <a16:creationId xmlns:a16="http://schemas.microsoft.com/office/drawing/2014/main" id="{E911B56A-EEFB-4401-81E1-0675902F1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7" y="1530823"/>
            <a:ext cx="12185177" cy="121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097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1">
            <a:extLst>
              <a:ext uri="{FF2B5EF4-FFF2-40B4-BE49-F238E27FC236}">
                <a16:creationId xmlns:a16="http://schemas.microsoft.com/office/drawing/2014/main" id="{90BFBCC5-8AFB-4EFB-9090-6540313112B6}"/>
              </a:ext>
            </a:extLst>
          </p:cNvPr>
          <p:cNvSpPr txBox="1">
            <a:spLocks/>
          </p:cNvSpPr>
          <p:nvPr/>
        </p:nvSpPr>
        <p:spPr bwMode="auto">
          <a:xfrm>
            <a:off x="13427429" y="9072356"/>
            <a:ext cx="1312025" cy="365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1pPr>
            <a:lvl2pPr marL="742950" marR="0" indent="-28575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2pPr>
            <a:lvl3pPr marL="1143000" marR="0" indent="-22860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3pPr>
            <a:lvl4pPr marL="1600200" marR="0" indent="-22860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4pPr>
            <a:lvl5pPr marL="2057400" marR="0" indent="-22860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5pPr>
            <a:lvl6pPr marL="2514600" marR="0" indent="-228600" algn="ctr" defTabSz="8215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6pPr>
            <a:lvl7pPr marL="2971800" marR="0" indent="-228600" algn="ctr" defTabSz="8215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7pPr>
            <a:lvl8pPr marL="3429000" marR="0" indent="-228600" algn="ctr" defTabSz="8215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8pPr>
            <a:lvl9pPr marL="3886200" marR="0" indent="-228600" algn="ctr" defTabSz="8215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ヒラギノ角ゴ Pro W3" charset="-128"/>
                <a:cs typeface="+mj-cs"/>
                <a:sym typeface="Helvetica Neue"/>
              </a:defRPr>
            </a:lvl9pPr>
          </a:lstStyle>
          <a:p>
            <a:fld id="{6C13D84A-AF33-4A7E-BE85-A4422138047A}" type="slidenum">
              <a:rPr lang="tr-TR" altLang="tr-TR" smtClean="0">
                <a:solidFill>
                  <a:srgbClr val="FFFFFF"/>
                </a:solidFill>
                <a:latin typeface="Franklin Gothic Book" panose="020B0503020102020204" pitchFamily="34" charset="0"/>
              </a:rPr>
              <a:pPr/>
              <a:t>27</a:t>
            </a:fld>
            <a:endParaRPr lang="tr-TR" altLang="tr-TR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38D25A-4D07-4DC0-A9A6-533FDFA4B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>
            <a:fillRect/>
          </a:stretch>
        </p:blipFill>
        <p:spPr bwMode="auto">
          <a:xfrm>
            <a:off x="4144975" y="2886941"/>
            <a:ext cx="12183596" cy="105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20D3C3E-42A5-41F0-A485-8E9EA120F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8" b="1784"/>
          <a:stretch/>
        </p:blipFill>
        <p:spPr>
          <a:xfrm>
            <a:off x="130996" y="3068041"/>
            <a:ext cx="3829517" cy="784765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01E6CE-578D-4D84-AAF6-BE8503364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657" y="2688532"/>
            <a:ext cx="7075347" cy="105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aşlık 1">
            <a:extLst>
              <a:ext uri="{FF2B5EF4-FFF2-40B4-BE49-F238E27FC236}">
                <a16:creationId xmlns:a16="http://schemas.microsoft.com/office/drawing/2014/main" id="{0FF5DC3A-19BB-4175-BAE5-DDB3923A0FE3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Önkol</a:t>
            </a:r>
            <a:r>
              <a:rPr lang="en-US" sz="5000" b="1" dirty="0"/>
              <a:t> </a:t>
            </a:r>
            <a:r>
              <a:rPr lang="en-US" sz="5000" b="1" dirty="0" err="1"/>
              <a:t>Ön</a:t>
            </a:r>
            <a:r>
              <a:rPr lang="en-US" sz="5000" b="1" dirty="0"/>
              <a:t> </a:t>
            </a:r>
            <a:r>
              <a:rPr lang="en-US" sz="5000" b="1" dirty="0" err="1"/>
              <a:t>Taraf</a:t>
            </a:r>
            <a:r>
              <a:rPr lang="en-US" sz="5000" b="1" dirty="0"/>
              <a:t> </a:t>
            </a:r>
            <a:r>
              <a:rPr lang="en-US" sz="5000" b="1" dirty="0" err="1"/>
              <a:t>Kaslar</a:t>
            </a:r>
            <a:r>
              <a:rPr lang="en-US" sz="5000" b="1" dirty="0"/>
              <a:t> (</a:t>
            </a:r>
            <a:r>
              <a:rPr lang="en-US" sz="5000" b="1" dirty="0" err="1"/>
              <a:t>Fleksör</a:t>
            </a:r>
            <a:r>
              <a:rPr lang="en-US" sz="5000" b="1" dirty="0"/>
              <a:t> </a:t>
            </a:r>
            <a:r>
              <a:rPr lang="en-US" sz="5000" b="1" dirty="0" err="1"/>
              <a:t>kaslar</a:t>
            </a:r>
            <a:r>
              <a:rPr lang="en-US" sz="5000" b="1" dirty="0"/>
              <a:t>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418332763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BFEFDD2-63DA-4564-B4E0-60EB2607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/>
          <a:stretch>
            <a:fillRect/>
          </a:stretch>
        </p:blipFill>
        <p:spPr bwMode="auto">
          <a:xfrm>
            <a:off x="1618541" y="3237605"/>
            <a:ext cx="13136839" cy="104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A2E7C1D-9FF4-422B-8876-17B5E9FC8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/>
          <a:stretch/>
        </p:blipFill>
        <p:spPr>
          <a:xfrm>
            <a:off x="14520678" y="3237604"/>
            <a:ext cx="9466313" cy="10478395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11E9D51F-0CC7-4351-8278-7DAD562299DC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Önkol</a:t>
            </a:r>
            <a:r>
              <a:rPr lang="en-US" sz="5000" b="1" dirty="0"/>
              <a:t> </a:t>
            </a:r>
            <a:r>
              <a:rPr lang="en-US" sz="5000" b="1" dirty="0" err="1"/>
              <a:t>Arka</a:t>
            </a:r>
            <a:r>
              <a:rPr lang="en-US" sz="5000" b="1" dirty="0"/>
              <a:t> </a:t>
            </a:r>
            <a:r>
              <a:rPr lang="en-US" sz="5000" b="1" dirty="0" err="1"/>
              <a:t>Taraf</a:t>
            </a:r>
            <a:r>
              <a:rPr lang="en-US" sz="5000" b="1" dirty="0"/>
              <a:t> </a:t>
            </a:r>
            <a:r>
              <a:rPr lang="en-US" sz="5000" b="1" dirty="0" err="1"/>
              <a:t>Kaslar</a:t>
            </a:r>
            <a:r>
              <a:rPr lang="en-US" sz="5000" b="1" dirty="0"/>
              <a:t> (</a:t>
            </a:r>
            <a:r>
              <a:rPr lang="en-US" sz="5000" b="1" dirty="0" err="1"/>
              <a:t>Ekstansor</a:t>
            </a:r>
            <a:r>
              <a:rPr lang="en-US" sz="5000" b="1" dirty="0"/>
              <a:t> </a:t>
            </a:r>
            <a:r>
              <a:rPr lang="en-US" sz="5000" b="1" dirty="0" err="1"/>
              <a:t>kaslar</a:t>
            </a:r>
            <a:r>
              <a:rPr lang="en-US" sz="5000" b="1" dirty="0"/>
              <a:t>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162843977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ronation_supination_diagram.jpg">
            <a:extLst>
              <a:ext uri="{FF2B5EF4-FFF2-40B4-BE49-F238E27FC236}">
                <a16:creationId xmlns:a16="http://schemas.microsoft.com/office/drawing/2014/main" id="{50381EDD-73CF-40E2-8707-CFB0FEC6B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04" y="2710543"/>
            <a:ext cx="15716752" cy="106462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5C4C8A-CF2D-4619-BBE3-C426BCE5B98B}"/>
              </a:ext>
            </a:extLst>
          </p:cNvPr>
          <p:cNvSpPr txBox="1">
            <a:spLocks/>
          </p:cNvSpPr>
          <p:nvPr/>
        </p:nvSpPr>
        <p:spPr>
          <a:xfrm>
            <a:off x="6848248" y="1891061"/>
            <a:ext cx="10687504" cy="819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800" b="1" dirty="0"/>
              <a:t>Pronator </a:t>
            </a:r>
            <a:r>
              <a:rPr lang="en-US" sz="4800" b="1" dirty="0" err="1"/>
              <a:t>kaslar</a:t>
            </a:r>
            <a:r>
              <a:rPr lang="en-US" sz="4800" b="1" dirty="0"/>
              <a:t> / Supinator </a:t>
            </a:r>
            <a:r>
              <a:rPr lang="en-US" sz="4800" b="1" dirty="0" err="1"/>
              <a:t>kaslar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555448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earm.jpg">
            <a:extLst>
              <a:ext uri="{FF2B5EF4-FFF2-40B4-BE49-F238E27FC236}">
                <a16:creationId xmlns:a16="http://schemas.microsoft.com/office/drawing/2014/main" id="{D0A52738-FC1D-44CF-866F-AEB6EE971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49" y="1930477"/>
            <a:ext cx="15483676" cy="103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114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471C-B544-4602-BFAC-D7C5518A2897}"/>
              </a:ext>
            </a:extLst>
          </p:cNvPr>
          <p:cNvSpPr txBox="1">
            <a:spLocks/>
          </p:cNvSpPr>
          <p:nvPr/>
        </p:nvSpPr>
        <p:spPr>
          <a:xfrm>
            <a:off x="6848248" y="1891061"/>
            <a:ext cx="10687504" cy="819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800" b="1" dirty="0"/>
              <a:t>Pronator </a:t>
            </a:r>
            <a:r>
              <a:rPr lang="en-US" sz="4800" b="1" dirty="0" err="1"/>
              <a:t>kaslar</a:t>
            </a:r>
            <a:r>
              <a:rPr lang="en-US" sz="4800" b="1" dirty="0"/>
              <a:t> / Supinator </a:t>
            </a:r>
            <a:r>
              <a:rPr lang="en-US" sz="4800" b="1" dirty="0" err="1"/>
              <a:t>kaslar</a:t>
            </a:r>
            <a:endParaRPr lang="en-US" sz="48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F164E47-EF05-45BF-A8C3-933C9EC1D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2" r="42021"/>
          <a:stretch/>
        </p:blipFill>
        <p:spPr>
          <a:xfrm>
            <a:off x="10722498" y="3102427"/>
            <a:ext cx="4523778" cy="1061357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C97728F-0E53-4D77-A44E-5BF86F455F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r="41560"/>
          <a:stretch/>
        </p:blipFill>
        <p:spPr>
          <a:xfrm>
            <a:off x="2688127" y="3102429"/>
            <a:ext cx="5397689" cy="10613571"/>
          </a:xfrm>
          <a:prstGeom prst="rect">
            <a:avLst/>
          </a:prstGeom>
        </p:spPr>
      </p:pic>
      <p:pic>
        <p:nvPicPr>
          <p:cNvPr id="9" name="Resim 8" descr="oyuncu, karanlık, kol içeren bir resim&#10;&#10;Açıklama otomatik olarak oluşturuldu">
            <a:extLst>
              <a:ext uri="{FF2B5EF4-FFF2-40B4-BE49-F238E27FC236}">
                <a16:creationId xmlns:a16="http://schemas.microsoft.com/office/drawing/2014/main" id="{72A952F3-5B76-4497-828A-9E1328C9A8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7" r="29167"/>
          <a:stretch/>
        </p:blipFill>
        <p:spPr>
          <a:xfrm>
            <a:off x="17784987" y="3102427"/>
            <a:ext cx="6125619" cy="106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108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3-09ac_BrachPlxus.JPG">
            <a:extLst>
              <a:ext uri="{FF2B5EF4-FFF2-40B4-BE49-F238E27FC236}">
                <a16:creationId xmlns:a16="http://schemas.microsoft.com/office/drawing/2014/main" id="{20B49058-D488-47DB-B8B3-E2F0D969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1" y="2220686"/>
            <a:ext cx="16874458" cy="11032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4C7B2-4CD4-4D60-B0AE-46DF0B686880}"/>
              </a:ext>
            </a:extLst>
          </p:cNvPr>
          <p:cNvSpPr txBox="1">
            <a:spLocks/>
          </p:cNvSpPr>
          <p:nvPr/>
        </p:nvSpPr>
        <p:spPr>
          <a:xfrm>
            <a:off x="1467971" y="1881168"/>
            <a:ext cx="7789635" cy="6790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400" b="1" dirty="0"/>
              <a:t>Plexus brachialis</a:t>
            </a:r>
          </a:p>
        </p:txBody>
      </p:sp>
    </p:spTree>
    <p:extLst>
      <p:ext uri="{BB962C8B-B14F-4D97-AF65-F5344CB8AC3E}">
        <p14:creationId xmlns:p14="http://schemas.microsoft.com/office/powerpoint/2010/main" val="10982689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3C875B0-8C14-44B8-969B-19FDF430D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31" y="2622906"/>
            <a:ext cx="10576769" cy="838466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B8075A7-0AEB-4B05-9E35-E87BEABDD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t="10952" r="27559"/>
          <a:stretch/>
        </p:blipFill>
        <p:spPr>
          <a:xfrm>
            <a:off x="13454743" y="1672279"/>
            <a:ext cx="8576730" cy="117498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75B39E2-B130-4479-BAE5-527C7A2E068A}"/>
              </a:ext>
            </a:extLst>
          </p:cNvPr>
          <p:cNvSpPr txBox="1">
            <a:spLocks/>
          </p:cNvSpPr>
          <p:nvPr/>
        </p:nvSpPr>
        <p:spPr>
          <a:xfrm>
            <a:off x="1615231" y="1672279"/>
            <a:ext cx="7789635" cy="6790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4400" b="1" dirty="0"/>
              <a:t>Plexus Brachialis</a:t>
            </a:r>
          </a:p>
        </p:txBody>
      </p:sp>
    </p:spTree>
    <p:extLst>
      <p:ext uri="{BB962C8B-B14F-4D97-AF65-F5344CB8AC3E}">
        <p14:creationId xmlns:p14="http://schemas.microsoft.com/office/powerpoint/2010/main" val="248229245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lbow_anatomy08a.jpg">
            <a:extLst>
              <a:ext uri="{FF2B5EF4-FFF2-40B4-BE49-F238E27FC236}">
                <a16:creationId xmlns:a16="http://schemas.microsoft.com/office/drawing/2014/main" id="{C32322F5-606C-4AF3-BE79-2F5159FC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27" y="2811112"/>
            <a:ext cx="9240145" cy="92401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D7D9C5-BF80-43B5-B1DC-82701AFABF13}"/>
              </a:ext>
            </a:extLst>
          </p:cNvPr>
          <p:cNvSpPr txBox="1">
            <a:spLocks/>
          </p:cNvSpPr>
          <p:nvPr/>
        </p:nvSpPr>
        <p:spPr>
          <a:xfrm>
            <a:off x="3405868" y="1918377"/>
            <a:ext cx="2640060" cy="6016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3200" b="1" dirty="0" err="1"/>
              <a:t>Sinirler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058990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D7D9C5-BF80-43B5-B1DC-82701AFABF13}"/>
              </a:ext>
            </a:extLst>
          </p:cNvPr>
          <p:cNvSpPr txBox="1">
            <a:spLocks/>
          </p:cNvSpPr>
          <p:nvPr/>
        </p:nvSpPr>
        <p:spPr>
          <a:xfrm>
            <a:off x="3405868" y="1918377"/>
            <a:ext cx="2640060" cy="6016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3200" b="1" dirty="0"/>
              <a:t>Ulnar </a:t>
            </a:r>
            <a:r>
              <a:rPr lang="en-US" sz="3200" b="1" dirty="0" err="1"/>
              <a:t>sinir</a:t>
            </a:r>
            <a:endParaRPr lang="en-US" sz="32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1EF271-33F7-4A27-966B-4B21FFC65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462" y="1567544"/>
            <a:ext cx="12712782" cy="1181982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A28918F-AF58-4490-B4CD-F0D0A29BB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862" y="7333068"/>
            <a:ext cx="5954132" cy="49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5595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D7D9C5-BF80-43B5-B1DC-82701AFABF13}"/>
              </a:ext>
            </a:extLst>
          </p:cNvPr>
          <p:cNvSpPr txBox="1">
            <a:spLocks/>
          </p:cNvSpPr>
          <p:nvPr/>
        </p:nvSpPr>
        <p:spPr>
          <a:xfrm>
            <a:off x="3405868" y="1918377"/>
            <a:ext cx="3974646" cy="9227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3200" b="1" dirty="0"/>
              <a:t>Median </a:t>
            </a:r>
            <a:r>
              <a:rPr lang="en-US" sz="3200" b="1" dirty="0" err="1"/>
              <a:t>Sinir</a:t>
            </a:r>
            <a:endParaRPr lang="en-US" sz="32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C093C3-06C9-47D9-AAC7-77641F71B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690" y="2520024"/>
            <a:ext cx="16061096" cy="1084319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C1ACC03-FE8C-42E6-95F2-A0590B93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37" y="8548815"/>
            <a:ext cx="3208530" cy="481440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624CE56-ED6E-43A3-B062-C684222CD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545" y="2987461"/>
            <a:ext cx="3974646" cy="58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82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D7D9C5-BF80-43B5-B1DC-82701AFABF13}"/>
              </a:ext>
            </a:extLst>
          </p:cNvPr>
          <p:cNvSpPr txBox="1">
            <a:spLocks/>
          </p:cNvSpPr>
          <p:nvPr/>
        </p:nvSpPr>
        <p:spPr>
          <a:xfrm>
            <a:off x="3405867" y="1918377"/>
            <a:ext cx="3125561" cy="102076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3200" b="1" dirty="0"/>
              <a:t>Radial </a:t>
            </a:r>
            <a:r>
              <a:rPr lang="en-US" sz="3200" b="1" dirty="0" err="1"/>
              <a:t>sinir</a:t>
            </a:r>
            <a:endParaRPr lang="en-US" sz="32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D63783C-0371-45BD-BB9C-E5E98B7D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306" y="1918377"/>
            <a:ext cx="12063094" cy="115428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346F63A-51B2-4F95-A32C-5E04421C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472" y="9218317"/>
            <a:ext cx="4477783" cy="42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896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3EE45D-1D39-45B2-A396-680E8D5E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453" y="1600200"/>
            <a:ext cx="15609094" cy="1793082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Yaygın</a:t>
            </a:r>
            <a:r>
              <a:rPr lang="en-US" sz="4800" b="1" dirty="0"/>
              <a:t> </a:t>
            </a:r>
            <a:r>
              <a:rPr lang="en-US" sz="4800" b="1" dirty="0" err="1"/>
              <a:t>patolojiler</a:t>
            </a:r>
            <a:endParaRPr lang="tr-TR" sz="48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FD3776-15CA-4F16-A837-526C4B5B4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Tenisçi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Dirseği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Golfçü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Dirseği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Kubital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tünel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sendromu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Pronator Teres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Sendromu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Karpal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Tünel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sendromu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804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lbow_latepi_intro01.jpg">
            <a:extLst>
              <a:ext uri="{FF2B5EF4-FFF2-40B4-BE49-F238E27FC236}">
                <a16:creationId xmlns:a16="http://schemas.microsoft.com/office/drawing/2014/main" id="{4F4E3AEB-B731-4D49-A2FF-CAB64442F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58" y="1720844"/>
            <a:ext cx="11995156" cy="11995156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1E1B6F3C-0D74-4DE4-A5B7-51E729525A31}"/>
              </a:ext>
            </a:extLst>
          </p:cNvPr>
          <p:cNvSpPr txBox="1">
            <a:spLocks/>
          </p:cNvSpPr>
          <p:nvPr/>
        </p:nvSpPr>
        <p:spPr>
          <a:xfrm>
            <a:off x="-466215" y="1870561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Tenisçi</a:t>
            </a:r>
            <a:r>
              <a:rPr lang="en-US" sz="5000" b="1" dirty="0"/>
              <a:t> </a:t>
            </a:r>
            <a:r>
              <a:rPr lang="en-US" sz="5000" b="1" dirty="0" err="1"/>
              <a:t>Dirseği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251729011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lbow_medepi_intro01.jpg">
            <a:extLst>
              <a:ext uri="{FF2B5EF4-FFF2-40B4-BE49-F238E27FC236}">
                <a16:creationId xmlns:a16="http://schemas.microsoft.com/office/drawing/2014/main" id="{537FAA88-1FDB-4472-A82B-5ED145B93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12" y="1555069"/>
            <a:ext cx="14109433" cy="11669613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F3556D5-FF33-462E-BD1F-27B76CD744CE}"/>
              </a:ext>
            </a:extLst>
          </p:cNvPr>
          <p:cNvSpPr txBox="1">
            <a:spLocks/>
          </p:cNvSpPr>
          <p:nvPr/>
        </p:nvSpPr>
        <p:spPr>
          <a:xfrm>
            <a:off x="-1674529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Golçü</a:t>
            </a:r>
            <a:r>
              <a:rPr lang="en-US" sz="5000" b="1" dirty="0"/>
              <a:t> </a:t>
            </a:r>
            <a:r>
              <a:rPr lang="en-US" sz="5000" b="1" dirty="0" err="1"/>
              <a:t>Dirseği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13616838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5198-004-14DAE549.jpg">
            <a:extLst>
              <a:ext uri="{FF2B5EF4-FFF2-40B4-BE49-F238E27FC236}">
                <a16:creationId xmlns:a16="http://schemas.microsoft.com/office/drawing/2014/main" id="{BD62E035-DDCC-4232-9506-736DB38E6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2" y="1797051"/>
            <a:ext cx="14755853" cy="107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1778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F3556D5-FF33-462E-BD1F-27B76CD744CE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Kubital</a:t>
            </a:r>
            <a:r>
              <a:rPr lang="en-US" sz="5000" b="1" dirty="0"/>
              <a:t> </a:t>
            </a:r>
            <a:r>
              <a:rPr lang="en-US" sz="5000" b="1" dirty="0" err="1"/>
              <a:t>Tünel</a:t>
            </a:r>
            <a:r>
              <a:rPr lang="en-US" sz="5000" b="1" dirty="0"/>
              <a:t> </a:t>
            </a:r>
            <a:r>
              <a:rPr lang="en-US" sz="5000" b="1" dirty="0" err="1"/>
              <a:t>Sendromu</a:t>
            </a:r>
            <a:endParaRPr lang="tr-TR" sz="5000" b="1" i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AAB57F0-B1CB-4D42-828B-2E0FAA28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46" y="3274811"/>
            <a:ext cx="15180707" cy="94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623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F3556D5-FF33-462E-BD1F-27B76CD744CE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/>
              <a:t>Pronator Teres </a:t>
            </a:r>
            <a:r>
              <a:rPr lang="en-US" sz="5000" b="1" dirty="0" err="1"/>
              <a:t>Sendromu</a:t>
            </a:r>
            <a:endParaRPr lang="tr-TR" sz="5000" b="1" i="1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CE05955-3718-4C71-832D-CF8066C9C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0"/>
          <a:stretch/>
        </p:blipFill>
        <p:spPr>
          <a:xfrm>
            <a:off x="3227614" y="3745960"/>
            <a:ext cx="14271171" cy="81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923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arpal-tunnel-syndrome-surgery-rate.jpg">
            <a:extLst>
              <a:ext uri="{FF2B5EF4-FFF2-40B4-BE49-F238E27FC236}">
                <a16:creationId xmlns:a16="http://schemas.microsoft.com/office/drawing/2014/main" id="{21593413-BF9D-44E1-B206-1587B1577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52" y="5470236"/>
            <a:ext cx="7807807" cy="5301674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8553DC47-4704-44E9-972D-C8859BB8766B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Karpal</a:t>
            </a:r>
            <a:r>
              <a:rPr lang="en-US" sz="5000" b="1" dirty="0"/>
              <a:t> </a:t>
            </a:r>
            <a:r>
              <a:rPr lang="en-US" sz="5000" b="1" dirty="0" err="1"/>
              <a:t>Tünel</a:t>
            </a:r>
            <a:r>
              <a:rPr lang="en-US" sz="5000" b="1" dirty="0"/>
              <a:t> </a:t>
            </a:r>
            <a:r>
              <a:rPr lang="en-US" sz="5000" b="1" dirty="0" err="1"/>
              <a:t>Sendromu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27258902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pal_tunnel_syndrome.jpg">
            <a:extLst>
              <a:ext uri="{FF2B5EF4-FFF2-40B4-BE49-F238E27FC236}">
                <a16:creationId xmlns:a16="http://schemas.microsoft.com/office/drawing/2014/main" id="{F6D02C9D-6DFC-4B60-9D02-ECFB0A1B8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03" y="4545612"/>
            <a:ext cx="9192347" cy="7813494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D8614815-4819-4DE1-A99A-9815CD596718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Karpal</a:t>
            </a:r>
            <a:r>
              <a:rPr lang="en-US" sz="5000" b="1" dirty="0"/>
              <a:t> </a:t>
            </a:r>
            <a:r>
              <a:rPr lang="en-US" sz="5000" b="1" dirty="0" err="1"/>
              <a:t>Tünel</a:t>
            </a:r>
            <a:r>
              <a:rPr lang="en-US" sz="5000" b="1" dirty="0"/>
              <a:t> </a:t>
            </a:r>
            <a:r>
              <a:rPr lang="en-US" sz="5000" b="1" dirty="0" err="1"/>
              <a:t>Sendromu</a:t>
            </a:r>
            <a:endParaRPr lang="en-US" sz="5000" b="1" dirty="0"/>
          </a:p>
          <a:p>
            <a:pPr hangingPunct="1"/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305415380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AF8AEA28-6FC8-472A-AC8A-81BB43F3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453" y="1571624"/>
            <a:ext cx="15609094" cy="182165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Gill Sans" charset="0"/>
                <a:ea typeface="ヒラギノ角ゴ ProN W3" charset="0"/>
                <a:cs typeface="ヒラギノ角ゴ ProN W3" charset="0"/>
              </a:rPr>
              <a:t>Anatomi</a:t>
            </a:r>
            <a:r>
              <a:rPr lang="en-US" b="1" dirty="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latin typeface="Gill Sans" charset="0"/>
                <a:ea typeface="ヒラギノ角ゴ ProN W3" charset="0"/>
                <a:cs typeface="ヒラギノ角ゴ ProN W3" charset="0"/>
              </a:rPr>
              <a:t>Özeti</a:t>
            </a: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CB2E736-B07B-4360-9745-35150EFB8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1915" y="3151763"/>
            <a:ext cx="21952085" cy="899261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Dirsek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etrafına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tutunan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önkol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kas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tendonları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ve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median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sinir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tekrarlayan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travmalarda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bağlı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patolojilerin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ilk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geliştiği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yapılardır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Anahtar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bağ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dokusu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yapıları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2">
              <a:buFontTx/>
              <a:buChar char="−"/>
            </a:pP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Ortak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ekstansor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tendon (Common extensor tendon)</a:t>
            </a:r>
          </a:p>
          <a:p>
            <a:pPr lvl="2">
              <a:buFontTx/>
              <a:buChar char="−"/>
            </a:pP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Ortak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Fleksor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tendon (Common Flexor Tendon)</a:t>
            </a:r>
          </a:p>
          <a:p>
            <a:pPr lvl="2">
              <a:buFontTx/>
              <a:buChar char="−"/>
            </a:pP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Flexor Retinaculum / Transvers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karpal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Ligament</a:t>
            </a:r>
          </a:p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Anahtar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sinir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yapılar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2">
              <a:buFontTx/>
              <a:buChar char="−"/>
            </a:pP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Median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sinir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ve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Ulnar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sinir</a:t>
            </a:r>
            <a:endParaRPr lang="en-US" b="1" dirty="0">
              <a:solidFill>
                <a:srgbClr val="0079A5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508130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776" r="22109" b="92134"/>
          <a:stretch>
            <a:fillRect/>
          </a:stretch>
        </p:blipFill>
        <p:spPr>
          <a:xfrm>
            <a:off x="-28266" y="-37757"/>
            <a:ext cx="8010537" cy="13791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FA LOGO.pdf" descr="FA LOGO.pdf"/>
          <p:cNvPicPr>
            <a:picLocks noChangeAspect="1"/>
          </p:cNvPicPr>
          <p:nvPr/>
        </p:nvPicPr>
        <p:blipFill>
          <a:blip r:embed="rId3"/>
          <a:srcRect l="11147" t="3987" r="12571" b="1865"/>
          <a:stretch>
            <a:fillRect/>
          </a:stretch>
        </p:blipFill>
        <p:spPr>
          <a:xfrm>
            <a:off x="5849076" y="4204692"/>
            <a:ext cx="4299609" cy="530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9" y="0"/>
                </a:moveTo>
                <a:lnTo>
                  <a:pt x="11" y="3801"/>
                </a:lnTo>
                <a:cubicBezTo>
                  <a:pt x="-52" y="8952"/>
                  <a:pt x="145" y="11507"/>
                  <a:pt x="715" y="12899"/>
                </a:cubicBezTo>
                <a:cubicBezTo>
                  <a:pt x="957" y="13490"/>
                  <a:pt x="1330" y="14249"/>
                  <a:pt x="1541" y="14587"/>
                </a:cubicBezTo>
                <a:cubicBezTo>
                  <a:pt x="3021" y="16950"/>
                  <a:pt x="6519" y="19837"/>
                  <a:pt x="9540" y="21190"/>
                </a:cubicBezTo>
                <a:cubicBezTo>
                  <a:pt x="10044" y="21415"/>
                  <a:pt x="10571" y="21600"/>
                  <a:pt x="10714" y="21600"/>
                </a:cubicBezTo>
                <a:cubicBezTo>
                  <a:pt x="11200" y="21599"/>
                  <a:pt x="12433" y="21064"/>
                  <a:pt x="13699" y="20303"/>
                </a:cubicBezTo>
                <a:cubicBezTo>
                  <a:pt x="17787" y="17842"/>
                  <a:pt x="20235" y="15111"/>
                  <a:pt x="21148" y="11996"/>
                </a:cubicBezTo>
                <a:cubicBezTo>
                  <a:pt x="21504" y="10780"/>
                  <a:pt x="21531" y="10352"/>
                  <a:pt x="21540" y="5347"/>
                </a:cubicBezTo>
                <a:lnTo>
                  <a:pt x="21548" y="0"/>
                </a:lnTo>
                <a:lnTo>
                  <a:pt x="10801" y="0"/>
                </a:lnTo>
                <a:lnTo>
                  <a:pt x="5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2" name="Teşekkürler.."/>
          <p:cNvSpPr txBox="1"/>
          <p:nvPr/>
        </p:nvSpPr>
        <p:spPr>
          <a:xfrm>
            <a:off x="17492762" y="7870079"/>
            <a:ext cx="3380359" cy="825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4600">
                <a:solidFill>
                  <a:srgbClr val="004D80"/>
                </a:solidFill>
              </a:defRPr>
            </a:lvl1pPr>
          </a:lstStyle>
          <a:p>
            <a:r>
              <a:t>Teşekkürler..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17547651" y="9016442"/>
            <a:ext cx="5088737" cy="3449709"/>
            <a:chOff x="0" y="0"/>
            <a:chExt cx="5088736" cy="3449708"/>
          </a:xfrm>
        </p:grpSpPr>
        <p:sp>
          <p:nvSpPr>
            <p:cNvPr id="153" name="@fitness.akademi"/>
            <p:cNvSpPr txBox="1"/>
            <p:nvPr/>
          </p:nvSpPr>
          <p:spPr>
            <a:xfrm>
              <a:off x="1340365" y="2679597"/>
              <a:ext cx="3673371" cy="626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 sz="3300">
                  <a:solidFill>
                    <a:srgbClr val="004D80"/>
                  </a:solidFill>
                </a:defRPr>
              </a:lvl1pPr>
            </a:lstStyle>
            <a:p>
              <a:r>
                <a:t>@fitness.akademi</a:t>
              </a:r>
            </a:p>
          </p:txBody>
        </p:sp>
        <p:pic>
          <p:nvPicPr>
            <p:cNvPr id="154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011" t="8149" r="2570" b="64771"/>
            <a:stretch>
              <a:fillRect/>
            </a:stretch>
          </p:blipFill>
          <p:spPr>
            <a:xfrm>
              <a:off x="-1" y="-1"/>
              <a:ext cx="908665" cy="922525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5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7824" t="60428" r="321" b="11624"/>
            <a:stretch>
              <a:fillRect/>
            </a:stretch>
          </p:blipFill>
          <p:spPr>
            <a:xfrm>
              <a:off x="2978" y="2535928"/>
              <a:ext cx="902654" cy="91378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6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538" t="33981" r="2355" b="38883"/>
            <a:stretch>
              <a:fillRect/>
            </a:stretch>
          </p:blipFill>
          <p:spPr>
            <a:xfrm>
              <a:off x="5107" y="1328246"/>
              <a:ext cx="898298" cy="918049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7" name="+90 533 271 33 44"/>
            <p:cNvSpPr txBox="1"/>
            <p:nvPr/>
          </p:nvSpPr>
          <p:spPr>
            <a:xfrm>
              <a:off x="1266670" y="382325"/>
              <a:ext cx="3820761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+90 533 271 33 44</a:t>
              </a:r>
            </a:p>
          </p:txBody>
        </p:sp>
        <p:sp>
          <p:nvSpPr>
            <p:cNvPr id="158" name="/FitnessAcademytr"/>
            <p:cNvSpPr txBox="1"/>
            <p:nvPr/>
          </p:nvSpPr>
          <p:spPr>
            <a:xfrm>
              <a:off x="1265362" y="1480215"/>
              <a:ext cx="3823375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/FitnessAcademytr</a:t>
              </a:r>
            </a:p>
          </p:txBody>
        </p:sp>
      </p:grp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1-01-26 at 23.36.18.png" descr="Screen Shot 2021-01-26 at 23.36.18.png"/>
          <p:cNvPicPr>
            <a:picLocks noChangeAspect="1"/>
          </p:cNvPicPr>
          <p:nvPr/>
        </p:nvPicPr>
        <p:blipFill>
          <a:blip r:embed="rId2"/>
          <a:srcRect l="20914" t="4776" r="22108" b="92134"/>
          <a:stretch>
            <a:fillRect/>
          </a:stretch>
        </p:blipFill>
        <p:spPr>
          <a:xfrm>
            <a:off x="-28265" y="-37758"/>
            <a:ext cx="8010536" cy="13791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A LOGO.pdf" descr="FA LOGO.pdf"/>
          <p:cNvPicPr>
            <a:picLocks noChangeAspect="1"/>
          </p:cNvPicPr>
          <p:nvPr/>
        </p:nvPicPr>
        <p:blipFill>
          <a:blip r:embed="rId3"/>
          <a:srcRect l="11147" t="3987" r="12571" b="1865"/>
          <a:stretch>
            <a:fillRect/>
          </a:stretch>
        </p:blipFill>
        <p:spPr>
          <a:xfrm>
            <a:off x="5849076" y="4204692"/>
            <a:ext cx="4299609" cy="530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9" y="0"/>
                </a:moveTo>
                <a:lnTo>
                  <a:pt x="11" y="3801"/>
                </a:lnTo>
                <a:cubicBezTo>
                  <a:pt x="-52" y="8952"/>
                  <a:pt x="145" y="11507"/>
                  <a:pt x="715" y="12899"/>
                </a:cubicBezTo>
                <a:cubicBezTo>
                  <a:pt x="957" y="13490"/>
                  <a:pt x="1330" y="14249"/>
                  <a:pt x="1541" y="14587"/>
                </a:cubicBezTo>
                <a:cubicBezTo>
                  <a:pt x="3021" y="16950"/>
                  <a:pt x="6519" y="19837"/>
                  <a:pt x="9540" y="21190"/>
                </a:cubicBezTo>
                <a:cubicBezTo>
                  <a:pt x="10044" y="21415"/>
                  <a:pt x="10571" y="21600"/>
                  <a:pt x="10714" y="21600"/>
                </a:cubicBezTo>
                <a:cubicBezTo>
                  <a:pt x="11200" y="21599"/>
                  <a:pt x="12433" y="21064"/>
                  <a:pt x="13699" y="20303"/>
                </a:cubicBezTo>
                <a:cubicBezTo>
                  <a:pt x="17787" y="17842"/>
                  <a:pt x="20235" y="15111"/>
                  <a:pt x="21148" y="11996"/>
                </a:cubicBezTo>
                <a:cubicBezTo>
                  <a:pt x="21504" y="10780"/>
                  <a:pt x="21531" y="10352"/>
                  <a:pt x="21540" y="5347"/>
                </a:cubicBezTo>
                <a:lnTo>
                  <a:pt x="21548" y="0"/>
                </a:lnTo>
                <a:lnTo>
                  <a:pt x="10801" y="0"/>
                </a:lnTo>
                <a:lnTo>
                  <a:pt x="59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9" name="Group"/>
          <p:cNvGrpSpPr/>
          <p:nvPr/>
        </p:nvGrpSpPr>
        <p:grpSpPr>
          <a:xfrm>
            <a:off x="17613087" y="8782431"/>
            <a:ext cx="5088737" cy="3449710"/>
            <a:chOff x="0" y="0"/>
            <a:chExt cx="5088736" cy="3449708"/>
          </a:xfrm>
        </p:grpSpPr>
        <p:sp>
          <p:nvSpPr>
            <p:cNvPr id="163" name="@fitness.akademi"/>
            <p:cNvSpPr txBox="1"/>
            <p:nvPr/>
          </p:nvSpPr>
          <p:spPr>
            <a:xfrm>
              <a:off x="1340365" y="2679598"/>
              <a:ext cx="3673371" cy="626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 sz="3300">
                  <a:solidFill>
                    <a:srgbClr val="004D80"/>
                  </a:solidFill>
                </a:defRPr>
              </a:lvl1pPr>
            </a:lstStyle>
            <a:p>
              <a:r>
                <a:t>@fitness.akademi</a:t>
              </a:r>
            </a:p>
          </p:txBody>
        </p:sp>
        <p:pic>
          <p:nvPicPr>
            <p:cNvPr id="164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011" t="8149" r="2570" b="64773"/>
            <a:stretch>
              <a:fillRect/>
            </a:stretch>
          </p:blipFill>
          <p:spPr>
            <a:xfrm>
              <a:off x="-1" y="0"/>
              <a:ext cx="908665" cy="922524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5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7824" t="60428" r="321" b="11624"/>
            <a:stretch>
              <a:fillRect/>
            </a:stretch>
          </p:blipFill>
          <p:spPr>
            <a:xfrm>
              <a:off x="2978" y="2535929"/>
              <a:ext cx="902654" cy="913781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6" name="Screen Shot 2021-02-01 at 18.31.03.png" descr="Screen Shot 2021-02-01 at 18.31.03.png"/>
            <p:cNvPicPr>
              <a:picLocks noChangeAspect="1"/>
            </p:cNvPicPr>
            <p:nvPr/>
          </p:nvPicPr>
          <p:blipFill>
            <a:blip r:embed="rId4"/>
            <a:srcRect l="28540" t="33982" r="2355" b="38882"/>
            <a:stretch>
              <a:fillRect/>
            </a:stretch>
          </p:blipFill>
          <p:spPr>
            <a:xfrm>
              <a:off x="5107" y="1328246"/>
              <a:ext cx="898298" cy="91805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7" name="+90 533 271 33 44"/>
            <p:cNvSpPr txBox="1"/>
            <p:nvPr/>
          </p:nvSpPr>
          <p:spPr>
            <a:xfrm>
              <a:off x="1266670" y="382325"/>
              <a:ext cx="3820761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+90 533 271 33 44</a:t>
              </a:r>
            </a:p>
          </p:txBody>
        </p:sp>
        <p:sp>
          <p:nvSpPr>
            <p:cNvPr id="168" name="/FitnessAcademytr"/>
            <p:cNvSpPr txBox="1"/>
            <p:nvPr/>
          </p:nvSpPr>
          <p:spPr>
            <a:xfrm>
              <a:off x="1265362" y="1480215"/>
              <a:ext cx="3823375" cy="61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 algn="l">
                <a:lnSpc>
                  <a:spcPct val="120000"/>
                </a:lnSpc>
                <a:defRPr>
                  <a:solidFill>
                    <a:srgbClr val="004D80"/>
                  </a:solidFill>
                </a:defRPr>
              </a:lvl1pPr>
            </a:lstStyle>
            <a:p>
              <a:r>
                <a:t>/FitnessAcademytr</a:t>
              </a:r>
            </a:p>
          </p:txBody>
        </p:sp>
      </p:grpSp>
      <p:sp>
        <p:nvSpPr>
          <p:cNvPr id="170" name="Teşekkür ederiz…"/>
          <p:cNvSpPr txBox="1"/>
          <p:nvPr/>
        </p:nvSpPr>
        <p:spPr>
          <a:xfrm>
            <a:off x="17541643" y="7694855"/>
            <a:ext cx="4090239" cy="71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900">
                <a:solidFill>
                  <a:schemeClr val="accent4">
                    <a:satOff val="-28571"/>
                    <a:lumOff val="-11764"/>
                  </a:schemeClr>
                </a:solidFill>
              </a:defRPr>
            </a:lvl1pPr>
          </a:lstStyle>
          <a:p>
            <a:r>
              <a:t>Teşekkür ederiz…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Screen Shot 2021-01-26 at 23.36.18.png"/>
          <p:cNvGrpSpPr/>
          <p:nvPr/>
        </p:nvGrpSpPr>
        <p:grpSpPr>
          <a:xfrm>
            <a:off x="656570" y="586195"/>
            <a:ext cx="23070860" cy="12543612"/>
            <a:chOff x="-2" y="0"/>
            <a:chExt cx="23070858" cy="12543611"/>
          </a:xfrm>
        </p:grpSpPr>
        <p:pic>
          <p:nvPicPr>
            <p:cNvPr id="172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2"/>
            <a:srcRect t="4270" b="13018"/>
            <a:stretch>
              <a:fillRect/>
            </a:stretch>
          </p:blipFill>
          <p:spPr>
            <a:xfrm>
              <a:off x="60218" y="44548"/>
              <a:ext cx="22950659" cy="1245445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0" endPos="40000" dir="5400000" sy="-100000" algn="bl" rotWithShape="0"/>
            </a:effectLst>
          </p:spPr>
        </p:pic>
        <p:pic>
          <p:nvPicPr>
            <p:cNvPr id="173" name="Screen Shot 2021-01-26 at 23.36.18.png" descr="Screen Shot 2021-01-26 at 23.36.1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0"/>
              <a:ext cx="23070860" cy="12543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5" name="FA LOGO.pdf" descr="FA LOGO.pdf"/>
          <p:cNvPicPr>
            <a:picLocks noChangeAspect="1"/>
          </p:cNvPicPr>
          <p:nvPr/>
        </p:nvPicPr>
        <p:blipFill>
          <a:blip r:embed="rId4"/>
          <a:srcRect l="11149" t="3986" r="12579" b="1865"/>
          <a:stretch>
            <a:fillRect/>
          </a:stretch>
        </p:blipFill>
        <p:spPr>
          <a:xfrm>
            <a:off x="10454492" y="4713088"/>
            <a:ext cx="3475267" cy="4289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58" y="0"/>
                </a:moveTo>
                <a:lnTo>
                  <a:pt x="11" y="3801"/>
                </a:lnTo>
                <a:cubicBezTo>
                  <a:pt x="-52" y="8952"/>
                  <a:pt x="145" y="11506"/>
                  <a:pt x="715" y="12899"/>
                </a:cubicBezTo>
                <a:cubicBezTo>
                  <a:pt x="957" y="13490"/>
                  <a:pt x="1328" y="14248"/>
                  <a:pt x="1539" y="14586"/>
                </a:cubicBezTo>
                <a:cubicBezTo>
                  <a:pt x="3019" y="16949"/>
                  <a:pt x="6517" y="19837"/>
                  <a:pt x="9539" y="21190"/>
                </a:cubicBezTo>
                <a:cubicBezTo>
                  <a:pt x="10043" y="21416"/>
                  <a:pt x="10575" y="21600"/>
                  <a:pt x="10718" y="21600"/>
                </a:cubicBezTo>
                <a:cubicBezTo>
                  <a:pt x="11204" y="21599"/>
                  <a:pt x="12437" y="21063"/>
                  <a:pt x="13703" y="20301"/>
                </a:cubicBezTo>
                <a:cubicBezTo>
                  <a:pt x="17791" y="17841"/>
                  <a:pt x="20236" y="15111"/>
                  <a:pt x="21149" y="11996"/>
                </a:cubicBezTo>
                <a:cubicBezTo>
                  <a:pt x="21505" y="10780"/>
                  <a:pt x="21532" y="10354"/>
                  <a:pt x="21541" y="5348"/>
                </a:cubicBezTo>
                <a:lnTo>
                  <a:pt x="21548" y="0"/>
                </a:lnTo>
                <a:lnTo>
                  <a:pt x="10804" y="0"/>
                </a:lnTo>
                <a:lnTo>
                  <a:pt x="5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bow_anatomy_intro01.jpg">
            <a:extLst>
              <a:ext uri="{FF2B5EF4-FFF2-40B4-BE49-F238E27FC236}">
                <a16:creationId xmlns:a16="http://schemas.microsoft.com/office/drawing/2014/main" id="{947B1F9A-8E63-407B-B35E-BFE3F6808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16" y="3855067"/>
            <a:ext cx="10308359" cy="9860933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77079189-96AA-4204-A7A5-F812968DC425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Dirsek</a:t>
            </a:r>
            <a:r>
              <a:rPr lang="en-US" sz="5000" b="1" dirty="0"/>
              <a:t>, el </a:t>
            </a:r>
            <a:r>
              <a:rPr lang="en-US" sz="5000" b="1" dirty="0" err="1"/>
              <a:t>bileği</a:t>
            </a:r>
            <a:r>
              <a:rPr lang="en-US" sz="5000" b="1" dirty="0"/>
              <a:t> </a:t>
            </a:r>
            <a:r>
              <a:rPr lang="en-US" sz="5000" b="1" dirty="0" err="1"/>
              <a:t>ve</a:t>
            </a:r>
            <a:r>
              <a:rPr lang="en-US" sz="5000" b="1" dirty="0"/>
              <a:t> El </a:t>
            </a:r>
            <a:r>
              <a:rPr lang="en-US" sz="5000" b="1" dirty="0" err="1"/>
              <a:t>anatomisi</a:t>
            </a:r>
            <a:r>
              <a:rPr lang="en-US" sz="5000" b="1" dirty="0"/>
              <a:t> (EWH Anatomy)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6977683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267D341-DD43-43EF-A14D-689157F78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Kemik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yapılar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Bağ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dokusu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oluşumlar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Kaslar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lvl="1"/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Sinirler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endParaRPr lang="tr-TR" dirty="0"/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73A1760D-7EA9-4FD1-8284-43D2875A47ED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Dirsek</a:t>
            </a:r>
            <a:r>
              <a:rPr lang="en-US" sz="5000" b="1" dirty="0"/>
              <a:t>, el </a:t>
            </a:r>
            <a:r>
              <a:rPr lang="en-US" sz="5000" b="1" dirty="0" err="1"/>
              <a:t>bileği</a:t>
            </a:r>
            <a:r>
              <a:rPr lang="en-US" sz="5000" b="1" dirty="0"/>
              <a:t> </a:t>
            </a:r>
            <a:r>
              <a:rPr lang="en-US" sz="5000" b="1" dirty="0" err="1"/>
              <a:t>ve</a:t>
            </a:r>
            <a:r>
              <a:rPr lang="en-US" sz="5000" b="1" dirty="0"/>
              <a:t> El </a:t>
            </a:r>
            <a:r>
              <a:rPr lang="en-US" sz="5000" b="1" dirty="0" err="1"/>
              <a:t>anatomisi</a:t>
            </a:r>
            <a:r>
              <a:rPr lang="en-US" sz="5000" b="1" dirty="0"/>
              <a:t> (EWH Anatomy)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33663577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5DBB087-3B21-43BF-AA83-A0BB24D6D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Kemik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oluşumlar</a:t>
            </a:r>
            <a:r>
              <a:rPr lang="en-US" b="1" dirty="0">
                <a:solidFill>
                  <a:srgbClr val="0079A5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;</a:t>
            </a:r>
          </a:p>
          <a:p>
            <a:pPr marL="889000" lvl="2" indent="0">
              <a:buNone/>
            </a:pP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-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Humerus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889000" lvl="2" indent="0">
              <a:buNone/>
            </a:pP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- Ulna</a:t>
            </a:r>
          </a:p>
          <a:p>
            <a:pPr marL="889000" lvl="2" indent="0">
              <a:buNone/>
            </a:pP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- Radius</a:t>
            </a:r>
          </a:p>
          <a:p>
            <a:pPr marL="889000" lvl="2" indent="0">
              <a:buNone/>
            </a:pP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-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Karpal</a:t>
            </a:r>
            <a:r>
              <a:rPr lang="en-US" b="1" dirty="0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b="1" dirty="0" err="1">
                <a:solidFill>
                  <a:srgbClr val="005A7C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kemikler</a:t>
            </a:r>
            <a:endParaRPr lang="en-US" b="1" dirty="0">
              <a:solidFill>
                <a:srgbClr val="005A7C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B5559714-9775-4772-A4BF-3DB94ECD9AE4}"/>
              </a:ext>
            </a:extLst>
          </p:cNvPr>
          <p:cNvSpPr txBox="1">
            <a:spLocks/>
          </p:cNvSpPr>
          <p:nvPr/>
        </p:nvSpPr>
        <p:spPr>
          <a:xfrm>
            <a:off x="4073128" y="1805247"/>
            <a:ext cx="15180707" cy="14695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153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 sz="5000" b="1" dirty="0" err="1"/>
              <a:t>Dirsek</a:t>
            </a:r>
            <a:r>
              <a:rPr lang="en-US" sz="5000" b="1" dirty="0"/>
              <a:t>, el </a:t>
            </a:r>
            <a:r>
              <a:rPr lang="en-US" sz="5000" b="1" dirty="0" err="1"/>
              <a:t>bileği</a:t>
            </a:r>
            <a:r>
              <a:rPr lang="en-US" sz="5000" b="1" dirty="0"/>
              <a:t> </a:t>
            </a:r>
            <a:r>
              <a:rPr lang="en-US" sz="5000" b="1" dirty="0" err="1"/>
              <a:t>ve</a:t>
            </a:r>
            <a:r>
              <a:rPr lang="en-US" sz="5000" b="1" dirty="0"/>
              <a:t> El </a:t>
            </a:r>
            <a:r>
              <a:rPr lang="en-US" sz="5000" b="1" dirty="0" err="1"/>
              <a:t>anatomisi</a:t>
            </a:r>
            <a:r>
              <a:rPr lang="en-US" sz="5000" b="1" dirty="0"/>
              <a:t> (EWH Anatomy)</a:t>
            </a:r>
            <a:endParaRPr lang="tr-TR" sz="5000" b="1" i="1" dirty="0"/>
          </a:p>
        </p:txBody>
      </p:sp>
    </p:spTree>
    <p:extLst>
      <p:ext uri="{BB962C8B-B14F-4D97-AF65-F5344CB8AC3E}">
        <p14:creationId xmlns:p14="http://schemas.microsoft.com/office/powerpoint/2010/main" val="9103315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lbow_ucl_injury_anatomy01.jpg">
            <a:extLst>
              <a:ext uri="{FF2B5EF4-FFF2-40B4-BE49-F238E27FC236}">
                <a16:creationId xmlns:a16="http://schemas.microsoft.com/office/drawing/2014/main" id="{608B2A0A-8122-4659-B1AE-46B602993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65" y="2170214"/>
            <a:ext cx="11468050" cy="106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61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84fore1.gif">
            <a:extLst>
              <a:ext uri="{FF2B5EF4-FFF2-40B4-BE49-F238E27FC236}">
                <a16:creationId xmlns:a16="http://schemas.microsoft.com/office/drawing/2014/main" id="{57E20F7E-0B4E-467F-9E8D-A5F63118A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8655"/>
          <a:stretch/>
        </p:blipFill>
        <p:spPr>
          <a:xfrm>
            <a:off x="5976257" y="1603207"/>
            <a:ext cx="11136086" cy="121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26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Özel 1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427</Words>
  <Application>Microsoft Office PowerPoint</Application>
  <PresentationFormat>Özel</PresentationFormat>
  <Paragraphs>92</Paragraphs>
  <Slides>47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5" baseType="lpstr">
      <vt:lpstr>Franklin Gothic Book</vt:lpstr>
      <vt:lpstr>Gill Sans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Sunusu</vt:lpstr>
      <vt:lpstr>Dirsek, El bileği ve El anatomisi (EWH anatomy)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İnterosseöz Membran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Yaygın patolojiler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Anatomi Özeti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Ahmet Ertaş</dc:creator>
  <cp:lastModifiedBy>ahmet ertaş</cp:lastModifiedBy>
  <cp:revision>45</cp:revision>
  <dcterms:modified xsi:type="dcterms:W3CDTF">2021-03-10T10:18:25Z</dcterms:modified>
</cp:coreProperties>
</file>